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5"/>
            <a:ext cx="7992888" cy="151216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ОСНОВНЫЕ ПРИЗНАКИ ДЕЛОВОГО ОБЩЕНИЯ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352928" cy="4608512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	</a:t>
            </a:r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Первым 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существенным </a:t>
            </a:r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признаком делового общения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является то, что деловое общение всегда включено в какую-либо совместную 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социально-значимую 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предметную деятельность людей (экономическую, политическую, 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правовую, педагогическую и т.д.) и является формой организации этой 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деятельности. </a:t>
            </a:r>
          </a:p>
          <a:p>
            <a:pPr algn="just"/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Второй </a:t>
            </a:r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признак делового общения</a:t>
            </a:r>
            <a:r>
              <a:rPr lang="ru-RU" sz="1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содержание общения определяется самим предметом общения: тем, чем непосредственно заняты субъекты общения (производство товаров, интеллектуальных продуктов, создание и оказание услуг, разработка проектов и пр.). </a:t>
            </a:r>
            <a:endParaRPr lang="en-US" sz="1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	</a:t>
            </a:r>
            <a:r>
              <a:rPr lang="ru-RU" sz="3200" b="1" dirty="0" smtClean="0">
                <a:solidFill>
                  <a:srgbClr val="FF0000"/>
                </a:solidFill>
              </a:rPr>
              <a:t>Третий </a:t>
            </a:r>
            <a:r>
              <a:rPr lang="ru-RU" sz="3200" b="1" dirty="0" smtClean="0">
                <a:solidFill>
                  <a:srgbClr val="FF0000"/>
                </a:solidFill>
              </a:rPr>
              <a:t>признак </a:t>
            </a:r>
            <a:r>
              <a:rPr lang="ru-RU" sz="3200" dirty="0" smtClean="0"/>
              <a:t>– </a:t>
            </a:r>
            <a:r>
              <a:rPr lang="ru-RU" sz="3200" b="1" dirty="0" smtClean="0"/>
              <a:t>наличие </a:t>
            </a:r>
            <a:r>
              <a:rPr lang="ru-RU" sz="3200" dirty="0" smtClean="0"/>
              <a:t>в деловом общении </a:t>
            </a:r>
            <a:r>
              <a:rPr lang="ru-RU" sz="3200" b="1" dirty="0" smtClean="0"/>
              <a:t>взаимно</a:t>
            </a:r>
            <a:r>
              <a:rPr lang="ru-RU" sz="3200" dirty="0" smtClean="0"/>
              <a:t>го психологического влияния деловых партнеров. </a:t>
            </a:r>
            <a:endParaRPr lang="ru-RU" sz="3200" dirty="0" smtClean="0"/>
          </a:p>
          <a:p>
            <a:pPr algn="just"/>
            <a:r>
              <a:rPr lang="ru-RU" sz="3200" dirty="0" smtClean="0"/>
              <a:t>	</a:t>
            </a:r>
            <a:r>
              <a:rPr lang="ru-RU" sz="3200" b="1" dirty="0" smtClean="0">
                <a:solidFill>
                  <a:srgbClr val="FF0000"/>
                </a:solidFill>
              </a:rPr>
              <a:t>Четвертый </a:t>
            </a:r>
            <a:r>
              <a:rPr lang="ru-RU" sz="3200" b="1" dirty="0" smtClean="0">
                <a:solidFill>
                  <a:srgbClr val="FF0000"/>
                </a:solidFill>
              </a:rPr>
              <a:t>признак </a:t>
            </a:r>
            <a:r>
              <a:rPr lang="ru-RU" sz="3200" dirty="0" smtClean="0"/>
              <a:t>отражает специфику делового общения и заключается в том, что </a:t>
            </a:r>
            <a:r>
              <a:rPr lang="ru-RU" sz="3200" b="1" dirty="0" smtClean="0"/>
              <a:t>деловое общение служит способом приобретения и закрепления профессиональных навыков, знаний и умений</a:t>
            </a:r>
            <a:r>
              <a:rPr lang="ru-RU" sz="3200" dirty="0" smtClean="0"/>
              <a:t>. Этому в значительной мере способствуют многообразные формы делового общения: дискуссии, пресс-конференции, дебаты, переговоры, совещания, беседы и пр.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500" b="1" dirty="0" smtClean="0">
                <a:solidFill>
                  <a:srgbClr val="FF0000"/>
                </a:solidFill>
              </a:rPr>
              <a:t>Пятым признаком </a:t>
            </a:r>
            <a:r>
              <a:rPr lang="ru-RU" sz="3500" dirty="0" smtClean="0"/>
              <a:t>делового общения является </a:t>
            </a:r>
            <a:r>
              <a:rPr lang="ru-RU" sz="3500" b="1" dirty="0" smtClean="0"/>
              <a:t>наличие в нем формально-ролевого принципа взаимодействия субъектов общения, который реализуется на основе распределения их должностных ролей и статусных функций. </a:t>
            </a:r>
            <a:endParaRPr lang="ru-RU" sz="3500" b="1" dirty="0" smtClean="0"/>
          </a:p>
          <a:p>
            <a:pPr algn="just"/>
            <a:r>
              <a:rPr lang="ru-RU" sz="3500" dirty="0" smtClean="0"/>
              <a:t>Признаки </a:t>
            </a:r>
            <a:r>
              <a:rPr lang="ru-RU" sz="3500" dirty="0" smtClean="0"/>
              <a:t>делового общения следует рассматривать в целостном единстве и взаимосвязи; на их основании можно дать общее определение делового общения.</a:t>
            </a:r>
            <a:endParaRPr lang="en-US" sz="3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800" b="1" dirty="0" smtClean="0">
                <a:solidFill>
                  <a:srgbClr val="FF0000"/>
                </a:solidFill>
              </a:rPr>
              <a:t>Деловое общение </a:t>
            </a:r>
            <a:r>
              <a:rPr lang="ru-RU" sz="3800" b="1" dirty="0" smtClean="0"/>
              <a:t>– это особый вид общения, который </a:t>
            </a:r>
            <a:r>
              <a:rPr lang="ru-RU" sz="3800" b="1" i="1" dirty="0" smtClean="0">
                <a:solidFill>
                  <a:srgbClr val="FF0000"/>
                </a:solidFill>
              </a:rPr>
              <a:t>реализуется в совместной профессионально-предметной деятельности людей и содержание которого определяется социально-значимым предметом </a:t>
            </a:r>
            <a:r>
              <a:rPr lang="ru-RU" sz="3800" b="1" i="1" dirty="0" smtClean="0">
                <a:solidFill>
                  <a:srgbClr val="FF0000"/>
                </a:solidFill>
              </a:rPr>
              <a:t>общения, взаимным </a:t>
            </a:r>
            <a:r>
              <a:rPr lang="ru-RU" sz="3800" b="1" i="1" dirty="0" smtClean="0">
                <a:solidFill>
                  <a:srgbClr val="FF0000"/>
                </a:solidFill>
              </a:rPr>
              <a:t>психологическим влиянием субъектов общения и формально-ролевым принципом их </a:t>
            </a:r>
            <a:r>
              <a:rPr lang="ru-RU" sz="3800" b="1" i="1" dirty="0" smtClean="0">
                <a:solidFill>
                  <a:srgbClr val="FF0000"/>
                </a:solidFill>
              </a:rPr>
              <a:t>взаимодействия.</a:t>
            </a:r>
            <a:endParaRPr lang="en-US" sz="3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Высокий уровень умения общаться в деловом мире определяет культуру делового общения</a:t>
            </a:r>
            <a:r>
              <a:rPr lang="ru-RU" sz="3200" b="1" dirty="0" smtClean="0"/>
              <a:t>. Культура делового общения предполагает: </a:t>
            </a:r>
            <a:endParaRPr lang="ru-RU" sz="3200" b="1" dirty="0" smtClean="0"/>
          </a:p>
          <a:p>
            <a:pPr marL="514350" indent="-514350" algn="just">
              <a:buAutoNum type="arabicParenR"/>
            </a:pPr>
            <a:r>
              <a:rPr lang="ru-RU" sz="3200" b="1" dirty="0" smtClean="0"/>
              <a:t>высокую </a:t>
            </a:r>
            <a:r>
              <a:rPr lang="ru-RU" sz="3200" b="1" dirty="0" smtClean="0"/>
              <a:t>коммуникативную культуру, т.е. искусство говорить (в том числе и публично) и слушать; </a:t>
            </a:r>
            <a:endParaRPr lang="ru-RU" sz="3200" b="1" dirty="0" smtClean="0"/>
          </a:p>
          <a:p>
            <a:pPr marL="514350" indent="-514350" algn="just">
              <a:buAutoNum type="arabicParenR"/>
            </a:pPr>
            <a:r>
              <a:rPr lang="ru-RU" sz="3200" b="1" dirty="0" smtClean="0"/>
              <a:t>умение </a:t>
            </a:r>
            <a:r>
              <a:rPr lang="ru-RU" sz="3200" b="1" dirty="0" smtClean="0"/>
              <a:t>объективно воспринимать и правильно понимать партнера; </a:t>
            </a:r>
            <a:endParaRPr lang="ru-RU" sz="3200" b="1" dirty="0" smtClean="0"/>
          </a:p>
          <a:p>
            <a:pPr marL="514350" indent="-514350" algn="just">
              <a:buAutoNum type="arabicParenR"/>
            </a:pPr>
            <a:r>
              <a:rPr lang="ru-RU" sz="3200" b="1" dirty="0" smtClean="0"/>
              <a:t>умение </a:t>
            </a:r>
            <a:r>
              <a:rPr lang="ru-RU" sz="3200" b="1" dirty="0" smtClean="0"/>
              <a:t>строить отношения с любым партнером, добиваться эффективного взаимодействия на основе обоюдных интересов</a:t>
            </a:r>
            <a:endParaRPr lang="en-US" sz="3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/>
              <a:t>В зависимости от содержания такая </a:t>
            </a:r>
            <a:r>
              <a:rPr lang="ru-RU" sz="3200" b="1" dirty="0" err="1" smtClean="0"/>
              <a:t>многопредметность</a:t>
            </a:r>
            <a:r>
              <a:rPr lang="ru-RU" sz="3200" b="1" dirty="0" smtClean="0"/>
              <a:t> делового общения позволяет выделить </a:t>
            </a:r>
            <a:r>
              <a:rPr lang="ru-RU" sz="3200" b="1" dirty="0" smtClean="0">
                <a:solidFill>
                  <a:srgbClr val="FF0000"/>
                </a:solidFill>
              </a:rPr>
              <a:t>основные виды делового общения: </a:t>
            </a:r>
            <a:r>
              <a:rPr lang="ru-RU" sz="3200" b="1" dirty="0" err="1" smtClean="0">
                <a:solidFill>
                  <a:srgbClr val="FF0000"/>
                </a:solidFill>
              </a:rPr>
              <a:t>деятельностное</a:t>
            </a:r>
            <a:r>
              <a:rPr lang="ru-RU" sz="3200" b="1" dirty="0" smtClean="0">
                <a:solidFill>
                  <a:srgbClr val="FF0000"/>
                </a:solidFill>
              </a:rPr>
              <a:t>, когнитивное, мотивационное, материальное, духовное, </a:t>
            </a:r>
            <a:r>
              <a:rPr lang="ru-RU" sz="3200" b="1" dirty="0" smtClean="0">
                <a:solidFill>
                  <a:srgbClr val="FF0000"/>
                </a:solidFill>
              </a:rPr>
              <a:t>регулятивное.</a:t>
            </a:r>
          </a:p>
          <a:p>
            <a:pPr algn="just"/>
            <a:r>
              <a:rPr lang="ru-RU" sz="3200" b="1" dirty="0" smtClean="0"/>
              <a:t>        Деятельностное </a:t>
            </a:r>
            <a:r>
              <a:rPr lang="ru-RU" sz="3200" b="1" dirty="0" smtClean="0"/>
              <a:t>деловое общение осуществляется в виде обмена действиями, приемами, навыками, умениями в совместной </a:t>
            </a:r>
            <a:r>
              <a:rPr lang="ru-RU" sz="3200" b="1" dirty="0" smtClean="0"/>
              <a:t>профессионально-предметной </a:t>
            </a:r>
            <a:r>
              <a:rPr lang="ru-RU" sz="3200" b="1" dirty="0" smtClean="0"/>
              <a:t>деятельности людей.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800" b="1" dirty="0" smtClean="0"/>
              <a:t>Когнитивное </a:t>
            </a:r>
            <a:r>
              <a:rPr lang="ru-RU" sz="2800" b="1" dirty="0" smtClean="0"/>
              <a:t>деловое общение предполагает обмен познавательным профессиональным и социальным жизненным опытом деловых партнеров (обмен профессиональными знаниями, идеями, представлениями). </a:t>
            </a:r>
            <a:endParaRPr lang="ru-RU" sz="2800" b="1" dirty="0" smtClean="0"/>
          </a:p>
          <a:p>
            <a:pPr algn="just"/>
            <a:r>
              <a:rPr lang="ru-RU" sz="2800" dirty="0" smtClean="0"/>
              <a:t>	</a:t>
            </a:r>
            <a:r>
              <a:rPr lang="ru-RU" sz="2800" b="1" dirty="0" smtClean="0">
                <a:solidFill>
                  <a:srgbClr val="FF0000"/>
                </a:solidFill>
              </a:rPr>
              <a:t>Особенность</a:t>
            </a:r>
            <a:r>
              <a:rPr lang="ru-RU" sz="2800" dirty="0" smtClean="0"/>
              <a:t> </a:t>
            </a:r>
            <a:r>
              <a:rPr lang="ru-RU" sz="2800" b="1" dirty="0" smtClean="0"/>
              <a:t>мотивационного делового общения состоит в том, что оно обеспечивает избирательную направленность действий деловых партнеров, стимулирует их поведенческую активность и поддерживает ее на определенном уровне </a:t>
            </a:r>
            <a:r>
              <a:rPr lang="ru-RU" sz="2800" dirty="0" smtClean="0"/>
              <a:t>(</a:t>
            </a:r>
            <a:r>
              <a:rPr lang="ru-RU" sz="2800" dirty="0" smtClean="0">
                <a:solidFill>
                  <a:srgbClr val="FF0000"/>
                </a:solidFill>
              </a:rPr>
              <a:t>взаимный обмен деловых партнеров личностными мотивациями: стремлениями, желаниями, потребностями, интересами, установками, побуждениями</a:t>
            </a:r>
            <a:r>
              <a:rPr lang="ru-RU" sz="2800" dirty="0" smtClean="0"/>
              <a:t>).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1"/>
            <a:ext cx="8568952" cy="6669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b="1" dirty="0" smtClean="0"/>
              <a:t>Специфика материального делового общения проявляетс</a:t>
            </a:r>
            <a:r>
              <a:rPr lang="ru-RU" sz="3000" dirty="0" smtClean="0"/>
              <a:t>я в том, что </a:t>
            </a:r>
            <a:r>
              <a:rPr lang="ru-RU" sz="3000" b="1" dirty="0" smtClean="0"/>
              <a:t>оно реализуется преимущественно в экономической сфере общества</a:t>
            </a:r>
            <a:r>
              <a:rPr lang="ru-RU" sz="3000" dirty="0" smtClean="0"/>
              <a:t>, </a:t>
            </a:r>
            <a:r>
              <a:rPr lang="ru-RU" sz="3000" b="1" dirty="0" smtClean="0"/>
              <a:t>связанной непосредственных материальных средств к жизни, обменом материальными продуктами и услугами</a:t>
            </a:r>
            <a:r>
              <a:rPr lang="ru-RU" sz="3000" dirty="0" smtClean="0"/>
              <a:t> и удовлетворением насущных материальных потребностей деловых партнеров. Именно поэтому</a:t>
            </a:r>
            <a:r>
              <a:rPr lang="ru-RU" sz="3000" b="1" dirty="0" smtClean="0">
                <a:solidFill>
                  <a:srgbClr val="FF0000"/>
                </a:solidFill>
              </a:rPr>
              <a:t>, материальное деловое общение является определяющим среди других форм делового общения</a:t>
            </a:r>
            <a:r>
              <a:rPr lang="ru-RU" sz="3000" dirty="0" smtClean="0"/>
              <a:t>, так как посредством его создается базисная материальная основа для формирования и функционирования всех других </a:t>
            </a:r>
            <a:r>
              <a:rPr lang="ru-RU" sz="3000" dirty="0" smtClean="0"/>
              <a:t>форм.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Имеет свои особенности и </a:t>
            </a:r>
            <a:r>
              <a:rPr lang="ru-RU" sz="2800" b="1" dirty="0" smtClean="0">
                <a:solidFill>
                  <a:srgbClr val="FF0000"/>
                </a:solidFill>
              </a:rPr>
              <a:t>духовное деловое общение, связанное с производством духовных ценностей и созданием услуг в таких сферах как наука, искусство, религи</a:t>
            </a:r>
            <a:r>
              <a:rPr lang="ru-RU" sz="2800" b="1" dirty="0" smtClean="0"/>
              <a:t>я. Здесь в наибольшей мере проявляется творческий, ментальный характер делового общения. Оно выступает </a:t>
            </a:r>
            <a:r>
              <a:rPr lang="ru-RU" sz="2800" b="1" dirty="0" smtClean="0">
                <a:solidFill>
                  <a:srgbClr val="FF0000"/>
                </a:solidFill>
              </a:rPr>
              <a:t>формой реализации социально значимой научной, эстетической деятельности деловых партнеров и реализуется как обмен духовными ценностями: научной информацией, философскими, эстетическими представлениями и идеями</a:t>
            </a:r>
            <a:r>
              <a:rPr lang="ru-RU" sz="2800" b="1" dirty="0" smtClean="0"/>
              <a:t>. Духовное деловое </a:t>
            </a:r>
            <a:r>
              <a:rPr lang="ru-RU" sz="2800" b="1" dirty="0" smtClean="0"/>
              <a:t>общение в </a:t>
            </a:r>
            <a:r>
              <a:rPr lang="ru-RU" sz="2800" b="1" dirty="0" smtClean="0"/>
              <a:t>наибольшей степени способствует развитию духовного, ментального внутреннего мира деловых партнеров.</a:t>
            </a:r>
            <a:endParaRPr lang="en-US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b="1" dirty="0" smtClean="0">
                <a:solidFill>
                  <a:srgbClr val="FF0000"/>
                </a:solidFill>
              </a:rPr>
              <a:t>Регулятивное деловое общение выступает формой реализации совместной социально значимой деятельности людей в политической, правовой и моральной сферах общества</a:t>
            </a:r>
            <a:r>
              <a:rPr lang="ru-RU" sz="3000" b="1" dirty="0" smtClean="0"/>
              <a:t>. Оно </a:t>
            </a:r>
            <a:r>
              <a:rPr lang="ru-RU" sz="3000" b="1" u="sng" dirty="0" smtClean="0">
                <a:solidFill>
                  <a:srgbClr val="FF0000"/>
                </a:solidFill>
              </a:rPr>
              <a:t>осуществляется деловыми партнерами как взаимный обмен политическими, правовыми, моральными знаниями, идеями, представлениями</a:t>
            </a:r>
            <a:r>
              <a:rPr lang="ru-RU" sz="3000" b="1" dirty="0" smtClean="0"/>
              <a:t>. Посредством регулятивного делового общения осуществляется социализация деловых партнеров, усвоение ими политических, правовых, моральных норм, ценностей, традиций.</a:t>
            </a:r>
            <a:endParaRPr lang="en-US" sz="3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rgbClr val="FF0000"/>
          </a:solidFill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b="1" dirty="0" smtClean="0"/>
              <a:t>Виды делового общения</a:t>
            </a:r>
            <a:endParaRPr lang="en-US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en-US" dirty="0"/>
          </a:p>
        </p:txBody>
      </p:sp>
      <p:sp>
        <p:nvSpPr>
          <p:cNvPr id="4" name="Стрелка вниз 3"/>
          <p:cNvSpPr/>
          <p:nvPr/>
        </p:nvSpPr>
        <p:spPr>
          <a:xfrm>
            <a:off x="971600" y="14127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трелка вниз 6"/>
          <p:cNvSpPr/>
          <p:nvPr/>
        </p:nvSpPr>
        <p:spPr>
          <a:xfrm>
            <a:off x="2267744" y="14127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Стрелка вниз 7"/>
          <p:cNvSpPr/>
          <p:nvPr/>
        </p:nvSpPr>
        <p:spPr>
          <a:xfrm>
            <a:off x="3635896" y="14127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Стрелка вниз 8"/>
          <p:cNvSpPr/>
          <p:nvPr/>
        </p:nvSpPr>
        <p:spPr>
          <a:xfrm>
            <a:off x="5220072" y="14127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Стрелка вниз 9"/>
          <p:cNvSpPr/>
          <p:nvPr/>
        </p:nvSpPr>
        <p:spPr>
          <a:xfrm>
            <a:off x="6444208" y="14127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Стрелка вниз 10"/>
          <p:cNvSpPr/>
          <p:nvPr/>
        </p:nvSpPr>
        <p:spPr>
          <a:xfrm>
            <a:off x="7740352" y="14127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47864" y="2420888"/>
            <a:ext cx="1274440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мотивационное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60032" y="2348880"/>
            <a:ext cx="1224136" cy="3794720"/>
          </a:xfrm>
          <a:prstGeom prst="roundRect">
            <a:avLst>
              <a:gd name="adj" fmla="val 201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материальное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8184" y="2420888"/>
            <a:ext cx="1224136" cy="360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духовное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668344" y="2420888"/>
            <a:ext cx="1152128" cy="3528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регулятивное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51720" y="2348880"/>
            <a:ext cx="1008112" cy="3744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Когнитивное</a:t>
            </a:r>
            <a:endParaRPr lang="en-US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27584" y="2348880"/>
            <a:ext cx="1008112" cy="38164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Деятельностное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635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Цели делового общения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2000" dirty="0" smtClean="0"/>
              <a:t>	</a:t>
            </a:r>
            <a:r>
              <a:rPr lang="ru-RU" sz="2500" b="1" i="1" dirty="0" smtClean="0"/>
              <a:t>Цель </a:t>
            </a:r>
            <a:r>
              <a:rPr lang="ru-RU" sz="2500" b="1" i="1" dirty="0" smtClean="0"/>
              <a:t>делового общения характеризует направленность действий деловых партнеров на решение какой-либо социально-значимой проблемы</a:t>
            </a:r>
            <a:r>
              <a:rPr lang="ru-RU" sz="2500" i="1" dirty="0" smtClean="0"/>
              <a:t>. </a:t>
            </a:r>
            <a:endParaRPr lang="ru-RU" sz="2500" i="1" dirty="0" smtClean="0"/>
          </a:p>
          <a:p>
            <a:pPr algn="just"/>
            <a:r>
              <a:rPr lang="ru-RU" sz="2500" dirty="0" smtClean="0"/>
              <a:t>	Целями </a:t>
            </a:r>
            <a:r>
              <a:rPr lang="ru-RU" sz="2500" dirty="0" smtClean="0"/>
              <a:t>делового общения могут быть: освоение новой информации, создание продуктов и услуг, укрепление традиций фирм и предприятий и пр. Реализация этих целей невозможна без психологического влияния и воздействия партнеров друг да друга. </a:t>
            </a:r>
            <a:endParaRPr lang="ru-RU" sz="2500" dirty="0" smtClean="0"/>
          </a:p>
          <a:p>
            <a:pPr algn="just"/>
            <a:r>
              <a:rPr lang="ru-RU" sz="2500" dirty="0" smtClean="0"/>
              <a:t>	Поэтому </a:t>
            </a:r>
            <a:r>
              <a:rPr lang="ru-RU" sz="2500" dirty="0" smtClean="0"/>
              <a:t>по целям делового общения и применяемым согласно этим целям типам психологического воздействия принято различать такие </a:t>
            </a:r>
            <a:r>
              <a:rPr lang="ru-RU" sz="2500" b="1" i="1" dirty="0" smtClean="0"/>
              <a:t>виды делового общения, как эмоциональное, информационное, убеждающее, конвенциональное, суггестивное, императивное, манипулятивное, </a:t>
            </a:r>
            <a:r>
              <a:rPr lang="ru-RU" sz="2500" b="1" i="1" dirty="0" smtClean="0"/>
              <a:t>партнерское</a:t>
            </a:r>
            <a:r>
              <a:rPr lang="ru-RU" sz="2500" dirty="0" smtClean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7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Эмоциональное деловое общение</a:t>
            </a:r>
            <a:r>
              <a:rPr lang="ru-RU" sz="2400" b="1" dirty="0" smtClean="0"/>
              <a:t> </a:t>
            </a:r>
            <a:r>
              <a:rPr lang="ru-RU" sz="2400" dirty="0" smtClean="0"/>
              <a:t>имеет цель сформировать у делового партнера необходимое для определенной деловой ситуации субъективное психологическое состояние – эмоциональный фон, настроение, которое будет способствовать повышению его эмоциональной активности и успешности деятельности в данной ситуации. При этом воздействие осуществляется преимущественно на сенсорные каналы: визуальный, а основным механизмом психологического воздействия выступает побуждение. 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Целью </a:t>
            </a:r>
            <a:r>
              <a:rPr lang="ru-RU" sz="2400" b="1" dirty="0" smtClean="0">
                <a:solidFill>
                  <a:srgbClr val="FF0000"/>
                </a:solidFill>
              </a:rPr>
              <a:t>информационного делового общения </a:t>
            </a:r>
            <a:r>
              <a:rPr lang="ru-RU" sz="2400" dirty="0" smtClean="0"/>
              <a:t>является расширение информационного фонда делового партнера посредством передачи ему </a:t>
            </a:r>
            <a:r>
              <a:rPr lang="ru-RU" sz="2400" dirty="0" smtClean="0"/>
              <a:t>профессиональной </a:t>
            </a:r>
            <a:r>
              <a:rPr lang="ru-RU" sz="2400" dirty="0" smtClean="0"/>
              <a:t>информации или инновационных идей. Психологическое воздействие присутствует здесь преимущественно на когнитивном уровне и осуществляется посредством стимуляции таких высших психических функций как память и внимание. 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/>
              <a:t>Убеждающее деловое общение </a:t>
            </a:r>
            <a:r>
              <a:rPr lang="ru-RU" sz="2200" dirty="0" smtClean="0"/>
              <a:t>осуществляется с целью изменить </a:t>
            </a:r>
            <a:r>
              <a:rPr lang="ru-RU" sz="2200" dirty="0" err="1" smtClean="0"/>
              <a:t>когнитивно-ценностную</a:t>
            </a:r>
            <a:r>
              <a:rPr lang="ru-RU" sz="2200" dirty="0" smtClean="0"/>
              <a:t> ориентацию или личностную установку делового партнера. Механизмом психологического воздействия здесь выступает </a:t>
            </a:r>
            <a:r>
              <a:rPr lang="ru-RU" sz="2200" dirty="0" smtClean="0"/>
              <a:t>убеждение, </a:t>
            </a:r>
            <a:r>
              <a:rPr lang="ru-RU" sz="2200" dirty="0" smtClean="0"/>
              <a:t>реализуемое в </a:t>
            </a:r>
            <a:r>
              <a:rPr lang="ru-RU" sz="2200" dirty="0" err="1" smtClean="0"/>
              <a:t>вербализованной</a:t>
            </a:r>
            <a:r>
              <a:rPr lang="ru-RU" sz="2200" dirty="0" smtClean="0"/>
              <a:t> аргументации и </a:t>
            </a:r>
            <a:r>
              <a:rPr lang="ru-RU" sz="2200" dirty="0" err="1" smtClean="0"/>
              <a:t>контраргументации</a:t>
            </a:r>
            <a:r>
              <a:rPr lang="ru-RU" sz="2200" dirty="0" smtClean="0"/>
              <a:t>. </a:t>
            </a:r>
            <a:endParaRPr lang="ru-RU" sz="2200" dirty="0" smtClean="0"/>
          </a:p>
          <a:p>
            <a:pPr algn="just"/>
            <a:r>
              <a:rPr lang="ru-RU" sz="2200" b="1" dirty="0" smtClean="0"/>
              <a:t>Цель </a:t>
            </a:r>
            <a:r>
              <a:rPr lang="ru-RU" sz="2400" dirty="0" smtClean="0"/>
              <a:t>Типология делового общения по цели общения представлена</a:t>
            </a:r>
            <a:r>
              <a:rPr lang="ru-RU" sz="2200" b="1" dirty="0" smtClean="0"/>
              <a:t> </a:t>
            </a:r>
            <a:r>
              <a:rPr lang="ru-RU" sz="2200" b="1" dirty="0" smtClean="0"/>
              <a:t>делового общения</a:t>
            </a:r>
            <a:r>
              <a:rPr lang="ru-RU" sz="2200" dirty="0" smtClean="0"/>
              <a:t> – поддержание и закрепление договорно-правовых отношений в деловом мире: соблюдение делового протокола, делового этикета, следование национальным и профессиональным традициям, создание новых традиций. Основные механизмы психологического воздействия, применяемые здесь, - подражание, одобрение, </a:t>
            </a:r>
            <a:r>
              <a:rPr lang="ru-RU" sz="2200" dirty="0" smtClean="0"/>
              <a:t>поощрение.</a:t>
            </a:r>
          </a:p>
          <a:p>
            <a:pPr algn="just"/>
            <a:r>
              <a:rPr lang="ru-RU" sz="2200" b="1" dirty="0" smtClean="0"/>
              <a:t>Императивное деловое общение</a:t>
            </a:r>
            <a:r>
              <a:rPr lang="ru-RU" sz="2200" dirty="0" smtClean="0"/>
              <a:t> в качестве своей цели предполагает авторитарный контроль над поведением делового партнера или открытое принуждение его к определенным решениям или действиям. Деловой партнер рассматривается здесь как объект психологического воздействия и основные механизмы психологического воздействия, используемые в данном случае, - побуждение, принуждение, </a:t>
            </a:r>
            <a:r>
              <a:rPr lang="ru-RU" sz="2200" dirty="0" smtClean="0"/>
              <a:t>запугивание.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80648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FF0000"/>
                </a:solidFill>
              </a:rPr>
              <a:t>Особенностью суггестивного делового общения </a:t>
            </a:r>
            <a:r>
              <a:rPr lang="ru-RU" sz="2200" dirty="0" smtClean="0"/>
              <a:t>является оказание внушающего воздействия на делового партнера с целью изменить его мотивацию, ценностную ориентацию или поведение. Основной механизм психологического воздействия – суггестия (внушение). Она реализуется через такие приемы, как ссылки на </a:t>
            </a:r>
            <a:r>
              <a:rPr lang="ru-RU" sz="2200" dirty="0" smtClean="0"/>
              <a:t>авторитет, </a:t>
            </a:r>
            <a:r>
              <a:rPr lang="ru-RU" sz="2200" dirty="0" smtClean="0"/>
              <a:t>идентификация .</a:t>
            </a:r>
            <a:endParaRPr lang="ru-RU" sz="2200" dirty="0" smtClean="0"/>
          </a:p>
          <a:p>
            <a:pPr algn="just"/>
            <a:r>
              <a:rPr lang="ru-RU" sz="2200" b="1" dirty="0" err="1" smtClean="0">
                <a:solidFill>
                  <a:srgbClr val="FF0000"/>
                </a:solidFill>
              </a:rPr>
              <a:t>Манипулятивное</a:t>
            </a:r>
            <a:r>
              <a:rPr lang="ru-RU" sz="2200" b="1" dirty="0" smtClean="0">
                <a:solidFill>
                  <a:srgbClr val="FF0000"/>
                </a:solidFill>
              </a:rPr>
              <a:t> </a:t>
            </a:r>
            <a:r>
              <a:rPr lang="ru-RU" sz="2200" b="1" dirty="0" smtClean="0">
                <a:solidFill>
                  <a:srgbClr val="FF0000"/>
                </a:solidFill>
              </a:rPr>
              <a:t>деловое общение </a:t>
            </a:r>
            <a:r>
              <a:rPr lang="ru-RU" sz="2200" dirty="0" smtClean="0"/>
              <a:t>– очень распространенный тип в современной деловой </a:t>
            </a:r>
            <a:r>
              <a:rPr lang="ru-RU" sz="2200" dirty="0" smtClean="0"/>
              <a:t>практике. </a:t>
            </a:r>
            <a:r>
              <a:rPr lang="ru-RU" sz="2200" dirty="0" smtClean="0"/>
              <a:t>Его цель </a:t>
            </a:r>
            <a:r>
              <a:rPr lang="ru-RU" sz="2200" b="1" dirty="0" smtClean="0">
                <a:solidFill>
                  <a:srgbClr val="FF0000"/>
                </a:solidFill>
              </a:rPr>
              <a:t>– установление контроля над мотивациями и поведением партнера, посредством скрытого внедрения в </a:t>
            </a:r>
            <a:r>
              <a:rPr lang="ru-RU" sz="2200" b="1" dirty="0" smtClean="0">
                <a:solidFill>
                  <a:srgbClr val="FF0000"/>
                </a:solidFill>
              </a:rPr>
              <a:t>психику </a:t>
            </a:r>
            <a:r>
              <a:rPr lang="ru-RU" sz="2200" b="1" dirty="0" smtClean="0">
                <a:solidFill>
                  <a:srgbClr val="FF0000"/>
                </a:solidFill>
              </a:rPr>
              <a:t>делового партнера таких установок, намерений, желаний, мотиваций, которые внутренне не присущи ему, но желательны </a:t>
            </a:r>
            <a:r>
              <a:rPr lang="ru-RU" sz="2200" b="1" dirty="0" err="1" smtClean="0">
                <a:solidFill>
                  <a:srgbClr val="FF0000"/>
                </a:solidFill>
              </a:rPr>
              <a:t>манипулянту</a:t>
            </a:r>
            <a:r>
              <a:rPr lang="ru-RU" sz="2200" b="1" dirty="0" smtClean="0">
                <a:solidFill>
                  <a:srgbClr val="FF0000"/>
                </a:solidFill>
              </a:rPr>
              <a:t>. </a:t>
            </a:r>
            <a:r>
              <a:rPr lang="ru-RU" sz="2200" dirty="0" smtClean="0"/>
              <a:t>Здесь осуществляется психологическое воздействие на более глубинные уровни психики делового партнера, включая бессознательные психические процессы: скрытое внушение и принуждение, заражение и вовлечение путем стимуляции сенсорной системы в желаемую для манипулятора </a:t>
            </a:r>
            <a:r>
              <a:rPr lang="ru-RU" sz="2200" dirty="0" smtClean="0"/>
              <a:t>деятельность.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9"/>
            <a:ext cx="83529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</a:rPr>
              <a:t>Партнерское деловое общение </a:t>
            </a:r>
            <a:r>
              <a:rPr lang="ru-RU" sz="2000" dirty="0" smtClean="0"/>
              <a:t>по своей природе более гуманно и более диалогично. Его цель – согласование интересов, намерений деловых партнеров, психологический настрой на эмоциональное состояние друг друга. Психологическое воздействие осуществляется приемами расположения, прошения, присоединения. В современной деловой практике партнерское деловое общение рассматривается как средство объединения деловых партнеров и считается наиболее предпочтительной моделью делового общения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Типология делового общения по цели общения </a:t>
            </a:r>
            <a:r>
              <a:rPr lang="ru-RU" sz="2000" b="1" dirty="0" smtClean="0">
                <a:solidFill>
                  <a:srgbClr val="FF0000"/>
                </a:solidFill>
              </a:rPr>
              <a:t>представлена</a:t>
            </a:r>
          </a:p>
          <a:p>
            <a:pPr algn="ctr"/>
            <a:endParaRPr lang="ru-RU" sz="2000" b="1" dirty="0" smtClean="0"/>
          </a:p>
          <a:p>
            <a:pPr algn="just"/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3140968"/>
            <a:ext cx="60486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Виды  делового общения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4077072"/>
            <a:ext cx="504056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эмоциональное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4005064"/>
            <a:ext cx="576064" cy="2664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информационное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55776" y="4077072"/>
            <a:ext cx="720080" cy="2448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убеждающее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07904" y="3933056"/>
            <a:ext cx="792088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конвенциональное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668344" y="4509120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44008" y="3933056"/>
            <a:ext cx="720080" cy="2448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суггестивное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24128" y="4005064"/>
            <a:ext cx="720080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императивное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88224" y="4005064"/>
            <a:ext cx="792088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манипулятивное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668344" y="4005064"/>
            <a:ext cx="720080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партнерское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60648"/>
            <a:ext cx="68303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  </a:t>
            </a:r>
            <a:r>
              <a:rPr lang="ru-RU" sz="3200" b="1" dirty="0" smtClean="0">
                <a:solidFill>
                  <a:srgbClr val="FF0000"/>
                </a:solidFill>
              </a:rPr>
              <a:t>Принципы </a:t>
            </a:r>
            <a:r>
              <a:rPr lang="ru-RU" sz="3200" b="1" dirty="0" smtClean="0">
                <a:solidFill>
                  <a:srgbClr val="FF0000"/>
                </a:solidFill>
              </a:rPr>
              <a:t>делового общения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08720"/>
            <a:ext cx="8784976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Эффективности делового общения способствует соблюдение ряда важных организационных принципов: кооперации, вежливости, равной безопасности,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децентрической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направленности, адекватности воспринятого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сказанному. </a:t>
            </a:r>
          </a:p>
          <a:p>
            <a:pPr algn="just"/>
            <a:r>
              <a:rPr lang="ru-RU" sz="2300" b="1" dirty="0" smtClean="0">
                <a:solidFill>
                  <a:srgbClr val="FF0000"/>
                </a:solidFill>
              </a:rPr>
              <a:t>Принцип </a:t>
            </a:r>
            <a:r>
              <a:rPr lang="ru-RU" sz="2300" b="1" dirty="0" smtClean="0">
                <a:solidFill>
                  <a:srgbClr val="FF0000"/>
                </a:solidFill>
              </a:rPr>
              <a:t>кооперации </a:t>
            </a:r>
            <a:r>
              <a:rPr lang="ru-RU" sz="2300" b="1" i="1" dirty="0" smtClean="0"/>
              <a:t>предполагает готовность партнеров к сотрудничеству. Кооперация в общении достигается соблюдением четырех постулатов, определяющих количество, качество, отношение и способ передачи информации: </a:t>
            </a:r>
            <a:endParaRPr lang="ru-RU" sz="2300" b="1" i="1" dirty="0" smtClean="0"/>
          </a:p>
          <a:p>
            <a:pPr algn="just"/>
            <a:r>
              <a:rPr lang="ru-RU" sz="2300" b="1" i="1" dirty="0" smtClean="0"/>
              <a:t>1. высказывание </a:t>
            </a:r>
            <a:r>
              <a:rPr lang="ru-RU" sz="2300" b="1" i="1" dirty="0" smtClean="0"/>
              <a:t>должно содержать не меньше и не больше информации, чем требуется; </a:t>
            </a:r>
            <a:r>
              <a:rPr lang="ru-RU" sz="2300" b="1" i="1" dirty="0" smtClean="0"/>
              <a:t>2</a:t>
            </a:r>
            <a:r>
              <a:rPr lang="ru-RU" sz="2300" b="1" i="1" dirty="0" smtClean="0"/>
              <a:t>. высказывание должно быть истинным и обоснованным; 3. высказывание должно быть релевантным (уместным); 4. высказывание должно быть ясным, однозначным, без ненужного многословия. </a:t>
            </a:r>
            <a:endParaRPr lang="en-US" sz="23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9694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/>
              <a:t>ПРИНЦИП ВЕЖЛИВОСТИ </a:t>
            </a:r>
            <a:r>
              <a:rPr lang="ru-RU" sz="2200" dirty="0" smtClean="0"/>
              <a:t>требует </a:t>
            </a:r>
            <a:r>
              <a:rPr lang="ru-RU" sz="2200" dirty="0" smtClean="0"/>
              <a:t>соблюдении ряда правил, сформулированных </a:t>
            </a:r>
            <a:r>
              <a:rPr lang="ru-RU" sz="2200" dirty="0" err="1" smtClean="0"/>
              <a:t>Жд</a:t>
            </a:r>
            <a:r>
              <a:rPr lang="ru-RU" sz="2200" dirty="0" smtClean="0"/>
              <a:t>. Н. </a:t>
            </a:r>
            <a:r>
              <a:rPr lang="ru-RU" sz="2200" dirty="0" err="1" smtClean="0"/>
              <a:t>Личем</a:t>
            </a:r>
            <a:r>
              <a:rPr lang="ru-RU" sz="2200" dirty="0" smtClean="0"/>
              <a:t>: </a:t>
            </a:r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такта</a:t>
            </a:r>
            <a:r>
              <a:rPr lang="ru-RU" sz="2100" b="1" dirty="0" smtClean="0">
                <a:solidFill>
                  <a:srgbClr val="FF0000"/>
                </a:solidFill>
              </a:rPr>
              <a:t>:</a:t>
            </a:r>
            <a:r>
              <a:rPr lang="ru-RU" sz="2100" b="1" dirty="0" smtClean="0">
                <a:solidFill>
                  <a:srgbClr val="FF0000"/>
                </a:solidFill>
              </a:rPr>
              <a:t> </a:t>
            </a:r>
            <a:r>
              <a:rPr lang="ru-RU" sz="2100" dirty="0" smtClean="0"/>
              <a:t>не следует затрагивать тем, потенциально опасных для собеседника (частная жизнь, индивидуальные предпочтения и пр.). </a:t>
            </a:r>
            <a:endParaRPr lang="ru-RU" sz="2100" dirty="0" smtClean="0"/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</a:t>
            </a:r>
            <a:r>
              <a:rPr lang="ru-RU" sz="2100" b="1" dirty="0" smtClean="0">
                <a:solidFill>
                  <a:srgbClr val="FF0000"/>
                </a:solidFill>
              </a:rPr>
              <a:t>великодушия: </a:t>
            </a:r>
            <a:r>
              <a:rPr lang="ru-RU" sz="2100" dirty="0" smtClean="0"/>
              <a:t>Не следует связывать партнера обязательствами, обещаниями, клятвой и т.д., т.е. как-то обременять его. </a:t>
            </a:r>
            <a:endParaRPr lang="ru-RU" sz="2100" dirty="0" smtClean="0"/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</a:t>
            </a:r>
            <a:r>
              <a:rPr lang="ru-RU" sz="2100" b="1" dirty="0" smtClean="0">
                <a:solidFill>
                  <a:srgbClr val="FF0000"/>
                </a:solidFill>
              </a:rPr>
              <a:t>одобрения, позитивности в оценке других:</a:t>
            </a:r>
            <a:r>
              <a:rPr lang="ru-RU" sz="2100" dirty="0" smtClean="0"/>
              <a:t> Не осуждать и не судить других. </a:t>
            </a:r>
            <a:endParaRPr lang="ru-RU" sz="2100" dirty="0" smtClean="0"/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</a:t>
            </a:r>
            <a:r>
              <a:rPr lang="ru-RU" sz="2100" b="1" dirty="0" smtClean="0">
                <a:solidFill>
                  <a:srgbClr val="FF0000"/>
                </a:solidFill>
              </a:rPr>
              <a:t>скромности: </a:t>
            </a:r>
            <a:r>
              <a:rPr lang="ru-RU" sz="2100" dirty="0" smtClean="0"/>
              <a:t>Не допускать высокомерия в разговоре с собеседником. </a:t>
            </a:r>
            <a:endParaRPr lang="ru-RU" sz="2100" dirty="0" smtClean="0"/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</a:t>
            </a:r>
            <a:r>
              <a:rPr lang="ru-RU" sz="2100" b="1" dirty="0" smtClean="0">
                <a:solidFill>
                  <a:srgbClr val="FF0000"/>
                </a:solidFill>
              </a:rPr>
              <a:t>согласия: </a:t>
            </a:r>
            <a:r>
              <a:rPr lang="ru-RU" sz="2100" dirty="0" smtClean="0"/>
              <a:t>стараться избегать конфликтных ситуаций во имя достижения коммуникативных целей. </a:t>
            </a:r>
            <a:endParaRPr lang="ru-RU" sz="2100" dirty="0" smtClean="0"/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</a:t>
            </a:r>
            <a:r>
              <a:rPr lang="ru-RU" sz="2100" b="1" dirty="0" smtClean="0">
                <a:solidFill>
                  <a:srgbClr val="FF0000"/>
                </a:solidFill>
              </a:rPr>
              <a:t>симпатии: </a:t>
            </a:r>
            <a:r>
              <a:rPr lang="ru-RU" sz="2100" dirty="0" smtClean="0"/>
              <a:t>демонстрировать доброжелательность по отношению к партнеру. </a:t>
            </a:r>
            <a:endParaRPr lang="ru-RU" sz="2100" dirty="0" smtClean="0"/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</a:t>
            </a:r>
            <a:r>
              <a:rPr lang="ru-RU" sz="2100" b="1" dirty="0" smtClean="0">
                <a:solidFill>
                  <a:srgbClr val="FF0000"/>
                </a:solidFill>
              </a:rPr>
              <a:t>согласия: </a:t>
            </a:r>
            <a:r>
              <a:rPr lang="ru-RU" sz="2100" dirty="0" smtClean="0"/>
              <a:t>Старайтесь избегать конфликтных ситуаций во имя достижения коммуникативных целей. </a:t>
            </a:r>
            <a:endParaRPr lang="ru-RU" sz="2100" dirty="0" smtClean="0"/>
          </a:p>
          <a:p>
            <a:pPr algn="just"/>
            <a:r>
              <a:rPr lang="ru-RU" sz="2100" b="1" dirty="0" smtClean="0">
                <a:solidFill>
                  <a:srgbClr val="FF0000"/>
                </a:solidFill>
              </a:rPr>
              <a:t>Правило </a:t>
            </a:r>
            <a:r>
              <a:rPr lang="ru-RU" sz="2100" b="1" dirty="0" smtClean="0">
                <a:solidFill>
                  <a:srgbClr val="FF0000"/>
                </a:solidFill>
              </a:rPr>
              <a:t>симпатии: </a:t>
            </a:r>
            <a:r>
              <a:rPr lang="ru-RU" sz="2100" dirty="0" smtClean="0"/>
              <a:t>Демонстрируйте доброжелательность по отношению к партнеру.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FF0000"/>
                </a:solidFill>
              </a:rPr>
              <a:t>Принцип равной безопасности </a:t>
            </a:r>
            <a:r>
              <a:rPr lang="ru-RU" sz="2200" dirty="0" smtClean="0"/>
              <a:t>подразумевает уважительное отношение к личности собеседника. Данный принцип накладывает запрет на употребление грубых слов и выражений, оскорблений, презрительного и насмешливого тона. Защищая свою точку зрения, можно не соглашаться с высказываниями оппонента, но при этом нельзя допускать оскорбительные выпады и унижение партнера по общению, причиняя ему психологический ущерб. </a:t>
            </a:r>
            <a:r>
              <a:rPr lang="ru-RU" sz="2200" b="1" dirty="0" smtClean="0">
                <a:solidFill>
                  <a:srgbClr val="FF0000"/>
                </a:solidFill>
              </a:rPr>
              <a:t>Принцип </a:t>
            </a:r>
            <a:r>
              <a:rPr lang="ru-RU" sz="2200" b="1" dirty="0" err="1" smtClean="0">
                <a:solidFill>
                  <a:srgbClr val="FF0000"/>
                </a:solidFill>
              </a:rPr>
              <a:t>децентрической</a:t>
            </a:r>
            <a:r>
              <a:rPr lang="ru-RU" sz="2200" b="1" dirty="0" smtClean="0">
                <a:solidFill>
                  <a:srgbClr val="FF0000"/>
                </a:solidFill>
              </a:rPr>
              <a:t> направленности</a:t>
            </a:r>
            <a:r>
              <a:rPr lang="ru-RU" sz="2200" dirty="0" smtClean="0"/>
              <a:t> заключается в концентрации взаимодействия на интересах дела или предмете обсуждения, ради которого стороны вступили в деловое общение. На практике люди в пылу полемики вместо поиска оптимального решения сосредоточиваются на личности друг друга, либо отстаивают собственные эгоцентрические интересы. </a:t>
            </a:r>
            <a:r>
              <a:rPr lang="ru-RU" sz="2200" b="1" dirty="0" smtClean="0">
                <a:solidFill>
                  <a:srgbClr val="FF0000"/>
                </a:solidFill>
              </a:rPr>
              <a:t>Суть принципа адекватности </a:t>
            </a:r>
            <a:r>
              <a:rPr lang="ru-RU" sz="2200" dirty="0" smtClean="0"/>
              <a:t>воспринятого сказанному заключается в недопущении искажения смысла сказанного оппонентом. Порой участники общения стремятся добиться преимущества посредством сознательного искажения позиции собеседника, «передергивая» его слова, или неверно расставляя акценты, что приводит к разногласиям и взаимному непониманию. 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2493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 smtClean="0"/>
              <a:t>Одним из основных условий эффективного делового общения является нравственная установка его участников </a:t>
            </a:r>
            <a:r>
              <a:rPr lang="ru-RU" sz="4000" b="1" i="1" dirty="0" smtClean="0"/>
              <a:t>– </a:t>
            </a:r>
            <a:r>
              <a:rPr lang="ru-RU" sz="4000" b="1" i="1" dirty="0" smtClean="0">
                <a:solidFill>
                  <a:srgbClr val="FF0000"/>
                </a:solidFill>
              </a:rPr>
              <a:t>готовность действовать в соответствии с определенными моральными нормами, </a:t>
            </a:r>
            <a:r>
              <a:rPr lang="ru-RU" sz="4000" b="1" i="1" dirty="0" smtClean="0">
                <a:solidFill>
                  <a:srgbClr val="FF0000"/>
                </a:solidFill>
              </a:rPr>
              <a:t>принципами, представлениями </a:t>
            </a:r>
            <a:r>
              <a:rPr lang="ru-RU" sz="4000" b="1" i="1" dirty="0" smtClean="0">
                <a:solidFill>
                  <a:srgbClr val="FF0000"/>
                </a:solidFill>
              </a:rPr>
              <a:t>о добре и зле, о социальной ответственности, </a:t>
            </a:r>
            <a:r>
              <a:rPr lang="ru-RU" sz="4000" b="1" i="1" dirty="0" smtClean="0">
                <a:solidFill>
                  <a:srgbClr val="FF0000"/>
                </a:solidFill>
              </a:rPr>
              <a:t>долге </a:t>
            </a:r>
            <a:r>
              <a:rPr lang="ru-RU" sz="4000" b="1" i="1" dirty="0" smtClean="0">
                <a:solidFill>
                  <a:srgbClr val="FF0000"/>
                </a:solidFill>
              </a:rPr>
              <a:t>и т.д</a:t>
            </a:r>
            <a:r>
              <a:rPr lang="ru-RU" sz="2800" b="1" i="1" dirty="0" smtClean="0">
                <a:solidFill>
                  <a:srgbClr val="FF0000"/>
                </a:solidFill>
              </a:rPr>
              <a:t>.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Функции делового общения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700" dirty="0" smtClean="0"/>
              <a:t>	</a:t>
            </a:r>
            <a:r>
              <a:rPr lang="ru-RU" sz="2700" b="1" dirty="0" smtClean="0">
                <a:solidFill>
                  <a:srgbClr val="FF0000"/>
                </a:solidFill>
              </a:rPr>
              <a:t>Инструментальная функция</a:t>
            </a:r>
            <a:r>
              <a:rPr lang="ru-RU" sz="2700" dirty="0" smtClean="0"/>
              <a:t> – характеризует общение как социальный механизм управления, позволяющий получить и передать информацию, </a:t>
            </a:r>
            <a:r>
              <a:rPr lang="ru-RU" sz="2400" dirty="0" smtClean="0"/>
              <a:t>необходимую</a:t>
            </a:r>
            <a:r>
              <a:rPr lang="ru-RU" sz="2700" dirty="0" smtClean="0"/>
              <a:t> для осуществления какого-то действия, принятого решения; коммуникативного намерения. </a:t>
            </a:r>
          </a:p>
          <a:p>
            <a:pPr algn="just">
              <a:buNone/>
            </a:pPr>
            <a:r>
              <a:rPr lang="ru-RU" sz="2700" dirty="0" smtClean="0"/>
              <a:t>	</a:t>
            </a:r>
            <a:r>
              <a:rPr lang="ru-RU" sz="2700" b="1" dirty="0" smtClean="0">
                <a:solidFill>
                  <a:srgbClr val="FF0000"/>
                </a:solidFill>
              </a:rPr>
              <a:t>Интегративная функция </a:t>
            </a:r>
            <a:r>
              <a:rPr lang="ru-RU" sz="2700" dirty="0" smtClean="0"/>
              <a:t>– используется как средство объединения деловых партнеров, специалистов и исполнителей для совместного коммуникативного процесса: решения задачи, генерирования идей, выработки совместного договора и пр.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Функция </a:t>
            </a:r>
            <a:r>
              <a:rPr lang="ru-RU" sz="2400" b="1" dirty="0" smtClean="0">
                <a:solidFill>
                  <a:srgbClr val="FF0000"/>
                </a:solidFill>
              </a:rPr>
              <a:t>самовыражения </a:t>
            </a:r>
            <a:r>
              <a:rPr lang="ru-RU" sz="2400" dirty="0" smtClean="0"/>
              <a:t>– позволяет </a:t>
            </a:r>
            <a:r>
              <a:rPr lang="ru-RU" sz="2400" dirty="0" err="1" smtClean="0"/>
              <a:t>самовыразиться</a:t>
            </a:r>
            <a:r>
              <a:rPr lang="ru-RU" sz="2400" dirty="0" smtClean="0"/>
              <a:t> и самоутвердиться, продемонстрировать личностный интеллектуальный и психологический потенциал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Трансляционная функция </a:t>
            </a:r>
            <a:r>
              <a:rPr lang="ru-RU" sz="2400" dirty="0" smtClean="0"/>
              <a:t>служит для передачи конкретных способов деятельности, оценок, мнений, суждений и пр. 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Функция </a:t>
            </a:r>
            <a:r>
              <a:rPr lang="ru-RU" sz="2400" b="1" dirty="0" smtClean="0">
                <a:solidFill>
                  <a:srgbClr val="FF0000"/>
                </a:solidFill>
              </a:rPr>
              <a:t>социального контроля </a:t>
            </a:r>
            <a:r>
              <a:rPr lang="ru-RU" sz="2400" dirty="0" smtClean="0"/>
              <a:t>заключается в регламентации поведения и деятельности, а в некоторых случаях (например, когда речь идет о коммерческой тайне) и речевых акций участников делового общения. 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Функция </a:t>
            </a:r>
            <a:r>
              <a:rPr lang="ru-RU" sz="2400" b="1" dirty="0" smtClean="0">
                <a:solidFill>
                  <a:srgbClr val="FF0000"/>
                </a:solidFill>
              </a:rPr>
              <a:t>социализации </a:t>
            </a:r>
            <a:r>
              <a:rPr lang="ru-RU" sz="2400" dirty="0" smtClean="0"/>
              <a:t>– развитие навыков культуры делового общения, делового </a:t>
            </a:r>
            <a:r>
              <a:rPr lang="ru-RU" sz="2400" dirty="0" smtClean="0"/>
              <a:t>этикета.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Экспрессивная </a:t>
            </a:r>
            <a:r>
              <a:rPr lang="ru-RU" sz="2400" b="1" dirty="0" smtClean="0">
                <a:solidFill>
                  <a:srgbClr val="FF0000"/>
                </a:solidFill>
              </a:rPr>
              <a:t>функция </a:t>
            </a:r>
            <a:r>
              <a:rPr lang="ru-RU" sz="2400" dirty="0" smtClean="0"/>
              <a:t>– с помощью этой функции деловые партнеры стремятся выразить и понять эмоциональные переживания друг друга, чаще выражающиеся через невербальные средства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04856" cy="7920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Стороны делового общения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08720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/>
              <a:t>Социально-психологический анализ делового общения предполагает выделение в его структуре</a:t>
            </a:r>
            <a:r>
              <a:rPr lang="ru-RU" sz="2200" dirty="0" smtClean="0"/>
              <a:t> (так же, как и в структуре общения) </a:t>
            </a:r>
            <a:r>
              <a:rPr lang="ru-RU" sz="2200" b="1" dirty="0" smtClean="0"/>
              <a:t>трех неразрывно связанных между собой сторон</a:t>
            </a:r>
            <a:r>
              <a:rPr lang="ru-RU" sz="2200" dirty="0" smtClean="0"/>
              <a:t>: </a:t>
            </a: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</a:rPr>
              <a:t>коммуникативной, интерактивной, </a:t>
            </a:r>
            <a:r>
              <a:rPr lang="ru-RU" sz="2200" b="1" dirty="0" err="1" smtClean="0">
                <a:solidFill>
                  <a:schemeClr val="accent2">
                    <a:lumMod val="50000"/>
                  </a:schemeClr>
                </a:solidFill>
              </a:rPr>
              <a:t>перцептивной</a:t>
            </a:r>
            <a:r>
              <a:rPr lang="ru-RU" sz="2200" dirty="0" smtClean="0"/>
              <a:t>.</a:t>
            </a:r>
          </a:p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Коммуникативная сторона делового общения </a:t>
            </a:r>
            <a:r>
              <a:rPr lang="ru-RU" sz="2200" dirty="0" smtClean="0"/>
              <a:t>предполагает обмен информацией между деловыми партнерами, который осуществляется на вербальном и невербальном уровнях. </a:t>
            </a:r>
            <a:endParaRPr lang="ru-RU" sz="2200" b="1" dirty="0" smtClean="0"/>
          </a:p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Интерактивная </a:t>
            </a:r>
            <a:r>
              <a:rPr lang="ru-RU" sz="2200" b="1" i="1" dirty="0" smtClean="0">
                <a:solidFill>
                  <a:srgbClr val="FF0000"/>
                </a:solidFill>
              </a:rPr>
              <a:t>сторона делового общения </a:t>
            </a:r>
            <a:r>
              <a:rPr lang="ru-RU" sz="2200" dirty="0" smtClean="0"/>
              <a:t>– это различные виды взаимодействия деловых партнеров, которые могут проявляться в виде интегративной деятельности (кооперации, сотрудничества) или в виде соперничества (конкуренции, конфликта). </a:t>
            </a:r>
            <a:endParaRPr lang="ru-RU" sz="2200" dirty="0" smtClean="0"/>
          </a:p>
          <a:p>
            <a:pPr algn="just"/>
            <a:r>
              <a:rPr lang="ru-RU" sz="2200" b="1" i="1" dirty="0" err="1" smtClean="0">
                <a:solidFill>
                  <a:srgbClr val="FF0000"/>
                </a:solidFill>
              </a:rPr>
              <a:t>Перцептивная</a:t>
            </a:r>
            <a:r>
              <a:rPr lang="ru-RU" sz="2200" b="1" i="1" dirty="0" smtClean="0">
                <a:solidFill>
                  <a:srgbClr val="FF0000"/>
                </a:solidFill>
              </a:rPr>
              <a:t> </a:t>
            </a:r>
            <a:r>
              <a:rPr lang="ru-RU" sz="2200" b="1" i="1" dirty="0" smtClean="0">
                <a:solidFill>
                  <a:srgbClr val="FF0000"/>
                </a:solidFill>
              </a:rPr>
              <a:t>сторона делового общения </a:t>
            </a:r>
            <a:r>
              <a:rPr lang="ru-RU" sz="2200" dirty="0" smtClean="0"/>
              <a:t>характеризуется процессом взаимного межличностного восприятия деловых партнеров, который может способствовать возникновению у них различных оценочных и смысловых суждений, а также формированию взаимопонимания между ними.</a:t>
            </a:r>
            <a:endParaRPr lang="en-US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848872" cy="6480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Правила делового общения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36712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Правило первое. </a:t>
            </a:r>
            <a:r>
              <a:rPr lang="ru-RU" sz="2400" b="1" i="1" dirty="0" smtClean="0"/>
              <a:t>Доброжелательно </a:t>
            </a:r>
            <a:r>
              <a:rPr lang="ru-RU" sz="2400" b="1" i="1" dirty="0" smtClean="0"/>
              <a:t>приветствуйте собеседника. Если вы сидите за рабочим столом, а к вам зашел посетитель, то в этот момент лучше всего выйти из-за стола и пригласить его сесть. Там, где это возможно и уместно, здоровайтесь за руку. </a:t>
            </a:r>
            <a:endParaRPr lang="ru-RU" sz="2400" b="1" i="1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dirty="0" smtClean="0">
                <a:solidFill>
                  <a:srgbClr val="FF0000"/>
                </a:solidFill>
              </a:rPr>
              <a:t>второе.</a:t>
            </a:r>
            <a:r>
              <a:rPr lang="ru-RU" sz="2400" dirty="0" smtClean="0"/>
              <a:t> </a:t>
            </a:r>
            <a:r>
              <a:rPr lang="ru-RU" sz="2400" b="1" i="1" dirty="0" smtClean="0"/>
              <a:t>Начав разговор, поинтересуйтесь делами и проблемами, которые волнуют собеседника</a:t>
            </a:r>
            <a:r>
              <a:rPr lang="ru-RU" sz="2400" dirty="0" smtClean="0"/>
              <a:t>. 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dirty="0" smtClean="0">
                <a:solidFill>
                  <a:srgbClr val="FF0000"/>
                </a:solidFill>
              </a:rPr>
              <a:t>третье</a:t>
            </a:r>
            <a:r>
              <a:rPr lang="ru-RU" sz="2400" dirty="0" smtClean="0"/>
              <a:t>. </a:t>
            </a:r>
            <a:r>
              <a:rPr lang="ru-RU" sz="2400" b="1" i="1" dirty="0" smtClean="0"/>
              <a:t>Не хмурьтесь, не отвлекайтесь, будьте открыты и заинтересованы</a:t>
            </a:r>
            <a:r>
              <a:rPr lang="ru-RU" sz="2400" dirty="0" smtClean="0"/>
              <a:t>. 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Правило четвертое</a:t>
            </a:r>
            <a:r>
              <a:rPr lang="ru-RU" sz="2400" dirty="0" smtClean="0"/>
              <a:t>. </a:t>
            </a:r>
            <a:r>
              <a:rPr lang="ru-RU" sz="2400" b="1" i="1" dirty="0" smtClean="0"/>
              <a:t>Не торопитесь, не проявляйте суетливости. </a:t>
            </a:r>
            <a:endParaRPr lang="ru-RU" sz="2400" b="1" i="1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dirty="0" smtClean="0">
                <a:solidFill>
                  <a:srgbClr val="FF0000"/>
                </a:solidFill>
              </a:rPr>
              <a:t>пятое</a:t>
            </a:r>
            <a:r>
              <a:rPr lang="ru-RU" sz="2400" dirty="0" smtClean="0"/>
              <a:t>. </a:t>
            </a:r>
            <a:r>
              <a:rPr lang="ru-RU" sz="2400" b="1" i="1" dirty="0" smtClean="0"/>
              <a:t>Не затягивайте беседу, если в этом нет необходимости. </a:t>
            </a:r>
            <a:endParaRPr lang="en-US" sz="2400" b="1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96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i="1" dirty="0" smtClean="0">
                <a:solidFill>
                  <a:srgbClr val="FF0000"/>
                </a:solidFill>
              </a:rPr>
              <a:t>шестое</a:t>
            </a:r>
            <a:r>
              <a:rPr lang="ru-RU" dirty="0" smtClean="0"/>
              <a:t>. </a:t>
            </a:r>
            <a:r>
              <a:rPr lang="ru-RU" sz="2400" b="1" i="1" dirty="0" smtClean="0"/>
              <a:t>Избегайте фраз, препятствующих коммуникации: «Вы должны…»(звучит как приказание); «Если Вы не…, то…» (звучит как угроза); «Ваша обязанность (ваш долг) заключается в том, что (звучит как проповедь); «Вот в чем вы не правы, так в …..» (звучит как нравоучение); «У Вас слишком…, я бы на Вашем месте» (звучит как осуждение). Также избегайте слишком частого использования фраз, начинающихся со слов «Что?», «Где?», «Когда?» - это напоминает допрос. </a:t>
            </a:r>
            <a:endParaRPr lang="ru-RU" sz="2400" b="1" i="1" dirty="0" smtClean="0"/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i="1" dirty="0" smtClean="0">
                <a:solidFill>
                  <a:srgbClr val="FF0000"/>
                </a:solidFill>
              </a:rPr>
              <a:t>седьмое</a:t>
            </a:r>
            <a:r>
              <a:rPr lang="ru-RU" dirty="0" smtClean="0"/>
              <a:t>. </a:t>
            </a:r>
            <a:r>
              <a:rPr lang="ru-RU" sz="2400" b="1" i="1" dirty="0" smtClean="0"/>
              <a:t>Ищите «зону общих интересов», то, что может вас сблизить с собеседником. </a:t>
            </a:r>
            <a:endParaRPr lang="ru-RU" sz="2400" b="1" i="1" dirty="0" smtClean="0"/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i="1" dirty="0" smtClean="0">
                <a:solidFill>
                  <a:srgbClr val="FF0000"/>
                </a:solidFill>
              </a:rPr>
              <a:t>восьмое</a:t>
            </a:r>
            <a:r>
              <a:rPr lang="ru-RU" i="1" dirty="0" smtClean="0"/>
              <a:t>. </a:t>
            </a:r>
            <a:r>
              <a:rPr lang="ru-RU" sz="2400" b="1" i="1" dirty="0" smtClean="0"/>
              <a:t>Убеждайте в главном и уступайте в мелочах. </a:t>
            </a:r>
            <a:endParaRPr lang="ru-RU" sz="2400" b="1" i="1" dirty="0" smtClean="0"/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i="1" dirty="0" smtClean="0">
                <a:solidFill>
                  <a:srgbClr val="FF0000"/>
                </a:solidFill>
              </a:rPr>
              <a:t>девятое</a:t>
            </a:r>
            <a:r>
              <a:rPr lang="ru-RU" dirty="0" smtClean="0"/>
              <a:t>. </a:t>
            </a:r>
            <a:r>
              <a:rPr lang="ru-RU" sz="2400" b="1" i="1" dirty="0" smtClean="0"/>
              <a:t>Заканчивайте деловой разговор так, чтобы был «задел» на следующую встречу. </a:t>
            </a:r>
            <a:endParaRPr lang="ru-RU" sz="2400" b="1" i="1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Правило </a:t>
            </a:r>
            <a:r>
              <a:rPr lang="ru-RU" sz="2400" b="1" dirty="0" smtClean="0">
                <a:solidFill>
                  <a:srgbClr val="FF0000"/>
                </a:solidFill>
              </a:rPr>
              <a:t>десятое</a:t>
            </a:r>
            <a:r>
              <a:rPr lang="ru-RU" dirty="0" smtClean="0"/>
              <a:t>. </a:t>
            </a:r>
            <a:r>
              <a:rPr lang="ru-RU" sz="2400" b="1" i="1" dirty="0" smtClean="0"/>
              <a:t>Постарайтесь, чтобы собеседник ушел от вас с хорошим настроением</a:t>
            </a:r>
            <a:endParaRPr lang="en-US" sz="24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156</TotalTime>
  <Words>1742</Words>
  <Application>Microsoft Office PowerPoint</Application>
  <PresentationFormat>Экран (4:3)</PresentationFormat>
  <Paragraphs>87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ОСНОВНЫЕ ПРИЗНАКИ ДЕЛОВОГО ОБЩЕНИЯ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Виды делового общения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Функции делового общения</vt:lpstr>
      <vt:lpstr>Слайд 22</vt:lpstr>
      <vt:lpstr>Стороны делового общения</vt:lpstr>
      <vt:lpstr>Правила делового общения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ПРИЗНАКИ ДЕЛОВОГО ОБЩЕНИЯ</dc:title>
  <dc:creator>admin</dc:creator>
  <cp:lastModifiedBy>admin</cp:lastModifiedBy>
  <cp:revision>17</cp:revision>
  <dcterms:created xsi:type="dcterms:W3CDTF">2023-03-23T14:22:44Z</dcterms:created>
  <dcterms:modified xsi:type="dcterms:W3CDTF">2023-03-23T17:12:47Z</dcterms:modified>
</cp:coreProperties>
</file>